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79" r:id="rId3"/>
    <p:sldId id="280" r:id="rId4"/>
    <p:sldId id="282" r:id="rId5"/>
    <p:sldId id="281" r:id="rId6"/>
    <p:sldId id="257" r:id="rId7"/>
    <p:sldId id="258" r:id="rId8"/>
    <p:sldId id="259" r:id="rId9"/>
    <p:sldId id="260" r:id="rId10"/>
    <p:sldId id="261" r:id="rId11"/>
    <p:sldId id="262" r:id="rId12"/>
    <p:sldId id="277" r:id="rId13"/>
    <p:sldId id="263" r:id="rId14"/>
    <p:sldId id="278" r:id="rId15"/>
    <p:sldId id="265" r:id="rId16"/>
    <p:sldId id="266" r:id="rId17"/>
    <p:sldId id="267" r:id="rId18"/>
    <p:sldId id="269" r:id="rId19"/>
    <p:sldId id="270" r:id="rId20"/>
    <p:sldId id="271" r:id="rId21"/>
    <p:sldId id="272" r:id="rId22"/>
    <p:sldId id="273" r:id="rId23"/>
    <p:sldId id="274" r:id="rId24"/>
    <p:sldId id="275" r:id="rId25"/>
    <p:sldId id="276"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E83C433F-B5FD-48F2-8FD0-3076ED248194}" type="datetimeFigureOut">
              <a:rPr lang="en-US" smtClean="0"/>
              <a:pPr/>
              <a:t>3/27/2020</a:t>
            </a:fld>
            <a:endParaRPr lang="en-US"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80695600-86A0-43E5-8D44-9E0E4BC9D236}"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83C433F-B5FD-48F2-8FD0-3076ED248194}" type="datetimeFigureOut">
              <a:rPr lang="en-US" smtClean="0"/>
              <a:pPr/>
              <a:t>3/27/2020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80695600-86A0-43E5-8D44-9E0E4BC9D236}"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83C433F-B5FD-48F2-8FD0-3076ED248194}" type="datetimeFigureOut">
              <a:rPr lang="en-US" smtClean="0"/>
              <a:pPr/>
              <a:t>3/27/2020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80695600-86A0-43E5-8D44-9E0E4BC9D236}"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83C433F-B5FD-48F2-8FD0-3076ED248194}" type="datetimeFigureOut">
              <a:rPr lang="en-US" smtClean="0"/>
              <a:pPr/>
              <a:t>3/27/2020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80695600-86A0-43E5-8D44-9E0E4BC9D236}" type="slidenum">
              <a:rPr lang="en-US" smtClean="0"/>
              <a:pPr/>
              <a:t>‹#›</a:t>
            </a:fld>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E83C433F-B5FD-48F2-8FD0-3076ED248194}" type="datetimeFigureOut">
              <a:rPr lang="en-US" smtClean="0"/>
              <a:pPr/>
              <a:t>3/27/2020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80695600-86A0-43E5-8D44-9E0E4BC9D236}" type="slidenum">
              <a:rPr lang="en-US" smtClean="0"/>
              <a:pPr/>
              <a:t>‹#›</a:t>
            </a:fld>
            <a:endParaRPr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83C433F-B5FD-48F2-8FD0-3076ED248194}" type="datetimeFigureOut">
              <a:rPr lang="en-US" smtClean="0"/>
              <a:pPr/>
              <a:t>3/27/2020</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80695600-86A0-43E5-8D44-9E0E4BC9D236}" type="slidenum">
              <a:rPr lang="en-US" smtClean="0"/>
              <a:pPr/>
              <a:t>‹#›</a:t>
            </a:fld>
            <a:endParaRPr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83C433F-B5FD-48F2-8FD0-3076ED248194}" type="datetimeFigureOut">
              <a:rPr lang="en-US" smtClean="0"/>
              <a:pPr/>
              <a:t>3/27/2020</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80695600-86A0-43E5-8D44-9E0E4BC9D236}"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E83C433F-B5FD-48F2-8FD0-3076ED248194}" type="datetimeFigureOut">
              <a:rPr lang="en-US" smtClean="0"/>
              <a:pPr/>
              <a:t>3/27/2020</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80695600-86A0-43E5-8D44-9E0E4BC9D236}" type="slidenum">
              <a:rPr lang="en-US" smtClean="0"/>
              <a:pPr/>
              <a:t>‹#›</a:t>
            </a:fld>
            <a:endParaRPr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E83C433F-B5FD-48F2-8FD0-3076ED248194}" type="datetimeFigureOut">
              <a:rPr lang="en-US" smtClean="0"/>
              <a:pPr/>
              <a:t>3/27/2020</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80695600-86A0-43E5-8D44-9E0E4BC9D236}"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E83C433F-B5FD-48F2-8FD0-3076ED248194}" type="datetimeFigureOut">
              <a:rPr lang="en-US" smtClean="0"/>
              <a:pPr/>
              <a:t>3/27/2020</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80695600-86A0-43E5-8D44-9E0E4BC9D236}"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E83C433F-B5FD-48F2-8FD0-3076ED248194}" type="datetimeFigureOut">
              <a:rPr lang="en-US" smtClean="0"/>
              <a:pPr/>
              <a:t>3/27/2020</a:t>
            </a:fld>
            <a:endParaRPr lang="en-US"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0695600-86A0-43E5-8D44-9E0E4BC9D236}" type="slidenum">
              <a:rPr lang="en-US" smtClean="0"/>
              <a:pPr/>
              <a:t>‹#›</a:t>
            </a:fld>
            <a:endParaRPr lang="en-US"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E83C433F-B5FD-48F2-8FD0-3076ED248194}" type="datetimeFigureOut">
              <a:rPr lang="en-US" smtClean="0"/>
              <a:pPr/>
              <a:t>3/27/2020</a:t>
            </a:fld>
            <a:endParaRPr lang="en-US"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0695600-86A0-43E5-8D44-9E0E4BC9D236}"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en.wikipedia.org/wiki/File:Olympic_rings_without_rims.svg"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en.wikipedia.org/wiki/File:Baron_Pierre_de_Coubertin.jpg"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s://en.wikipedia.org/wiki/File:1896_Olympic_opening_ceremony.jpg"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s://en.wikipedia.org/wiki/File:Olympic-flag-Victoria.jpg"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s://en.wikipedia.org/wiki/File:031164_-_Tokyo_opening_ceremony_-7_-_1a_-_adjusted.jpg"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s://en.wikipedia.org/wiki/File:Siege_cio.jpg"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en.wikipedia.org/wiki/File:2012_Summer_Olympics_opening_ceremony_(15).jpg" TargetMode="External"/><Relationship Id="rId2" Type="http://schemas.openxmlformats.org/officeDocument/2006/relationships/hyperlink" Target="https://en.wikipedia.org/wiki/Olympic_Games_ceremony" TargetMode="Externa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2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s://en.wikipedia.org/wiki/File:Birdsclosing.jpg"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s://en.wikipedia.org/wiki/File:CyclingTeamPursuitBeijing2008.jpg"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en.wikipedia.org/wiki/File:Olympia-stadion.jp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33400"/>
            <a:ext cx="7848600" cy="1470025"/>
          </a:xfrm>
        </p:spPr>
        <p:style>
          <a:lnRef idx="2">
            <a:schemeClr val="accent2"/>
          </a:lnRef>
          <a:fillRef idx="1">
            <a:schemeClr val="lt1"/>
          </a:fillRef>
          <a:effectRef idx="0">
            <a:schemeClr val="accent2"/>
          </a:effectRef>
          <a:fontRef idx="minor">
            <a:schemeClr val="dk1"/>
          </a:fontRef>
        </p:style>
        <p:txBody>
          <a:bodyPr/>
          <a:lstStyle/>
          <a:p>
            <a:pPr algn="ctr"/>
            <a:r>
              <a:rPr lang="en-US" b="1" i="1" dirty="0" smtClean="0"/>
              <a:t>Science of Track &amp; Field</a:t>
            </a:r>
            <a:endParaRPr lang="en-US" b="1" i="1" dirty="0"/>
          </a:p>
        </p:txBody>
      </p:sp>
      <p:sp>
        <p:nvSpPr>
          <p:cNvPr id="5" name="Subtitle 4"/>
          <p:cNvSpPr>
            <a:spLocks noGrp="1"/>
          </p:cNvSpPr>
          <p:nvPr>
            <p:ph type="subTitle" idx="1"/>
          </p:nvPr>
        </p:nvSpPr>
        <p:spPr>
          <a:xfrm>
            <a:off x="762000" y="5181600"/>
            <a:ext cx="7772400" cy="1199704"/>
          </a:xfrm>
        </p:spPr>
        <p:style>
          <a:lnRef idx="2">
            <a:schemeClr val="accent2"/>
          </a:lnRef>
          <a:fillRef idx="1">
            <a:schemeClr val="lt1"/>
          </a:fillRef>
          <a:effectRef idx="0">
            <a:schemeClr val="accent2"/>
          </a:effectRef>
          <a:fontRef idx="minor">
            <a:schemeClr val="dk1"/>
          </a:fontRef>
        </p:style>
        <p:txBody>
          <a:bodyPr/>
          <a:lstStyle/>
          <a:p>
            <a:pPr algn="ctr"/>
            <a:r>
              <a:rPr lang="en-US" b="1" i="1" dirty="0" smtClean="0">
                <a:solidFill>
                  <a:srgbClr val="FF0000"/>
                </a:solidFill>
              </a:rPr>
              <a:t>Prepared by </a:t>
            </a:r>
            <a:r>
              <a:rPr lang="en-US" b="1" i="1" dirty="0" smtClean="0">
                <a:solidFill>
                  <a:srgbClr val="FF0000"/>
                </a:solidFill>
              </a:rPr>
              <a:t>:</a:t>
            </a:r>
            <a:endParaRPr lang="en-US" b="1" i="1" dirty="0">
              <a:solidFill>
                <a:srgbClr val="FF0000"/>
              </a:solidFill>
            </a:endParaRPr>
          </a:p>
          <a:p>
            <a:pPr algn="ctr"/>
            <a:r>
              <a:rPr lang="en-US" b="1" i="1" dirty="0" smtClean="0">
                <a:solidFill>
                  <a:srgbClr val="FF0000"/>
                </a:solidFill>
              </a:rPr>
              <a:t>Shafqat Ali</a:t>
            </a:r>
            <a:endParaRPr lang="en-US" b="1" i="1" dirty="0" smtClean="0">
              <a:solidFill>
                <a:srgbClr val="FF0000"/>
              </a:solidFill>
            </a:endParaRPr>
          </a:p>
        </p:txBody>
      </p:sp>
      <p:pic>
        <p:nvPicPr>
          <p:cNvPr id="4" name="Picture 3" descr="Olympic Rings">
            <a:hlinkClick r:id="rId2" tooltip="&quot;Olympic Rings&quot;"/>
          </p:cNvPr>
          <p:cNvPicPr/>
          <p:nvPr/>
        </p:nvPicPr>
        <p:blipFill>
          <a:blip r:embed="rId3"/>
          <a:srcRect/>
          <a:stretch>
            <a:fillRect/>
          </a:stretch>
        </p:blipFill>
        <p:spPr bwMode="auto">
          <a:xfrm>
            <a:off x="2362200" y="2667000"/>
            <a:ext cx="4572000" cy="1905000"/>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895600"/>
            <a:ext cx="8229600" cy="3763963"/>
          </a:xfrm>
        </p:spPr>
        <p:style>
          <a:lnRef idx="2">
            <a:schemeClr val="accent2"/>
          </a:lnRef>
          <a:fillRef idx="1">
            <a:schemeClr val="lt1"/>
          </a:fillRef>
          <a:effectRef idx="0">
            <a:schemeClr val="accent2"/>
          </a:effectRef>
          <a:fontRef idx="minor">
            <a:schemeClr val="dk1"/>
          </a:fontRef>
        </p:style>
        <p:txBody>
          <a:bodyPr>
            <a:normAutofit/>
          </a:bodyPr>
          <a:lstStyle/>
          <a:p>
            <a:pPr algn="ctr"/>
            <a:r>
              <a:rPr lang="en-US" b="1" dirty="0" smtClean="0"/>
              <a:t>First modern Olympic games</a:t>
            </a:r>
          </a:p>
          <a:p>
            <a:pPr algn="ctr">
              <a:buNone/>
            </a:pPr>
            <a:r>
              <a:rPr lang="en-US" b="1" dirty="0" smtClean="0"/>
              <a:t>        was held 1896 in Athens.</a:t>
            </a:r>
          </a:p>
          <a:p>
            <a:r>
              <a:rPr lang="en-US" b="1" dirty="0" smtClean="0"/>
              <a:t>The modern Olympic Games  leading international sporting event featuring summer and winter sports competitions in which thousands of</a:t>
            </a:r>
            <a:r>
              <a:rPr lang="en-US" b="1" dirty="0" smtClean="0">
                <a:solidFill>
                  <a:schemeClr val="tx1"/>
                </a:solidFill>
              </a:rPr>
              <a:t> </a:t>
            </a:r>
            <a:r>
              <a:rPr lang="en-US" sz="2800" b="1" dirty="0" smtClean="0">
                <a:solidFill>
                  <a:schemeClr val="tx1"/>
                </a:solidFill>
              </a:rPr>
              <a:t>athletes</a:t>
            </a:r>
            <a:r>
              <a:rPr lang="en-US" b="1" dirty="0" smtClean="0"/>
              <a:t> from around the world participate in a variety of competitions. </a:t>
            </a:r>
            <a:endParaRPr lang="en-US" b="1" dirty="0"/>
          </a:p>
        </p:txBody>
      </p:sp>
      <p:sp>
        <p:nvSpPr>
          <p:cNvPr id="2" name="Title 1"/>
          <p:cNvSpPr>
            <a:spLocks noGrp="1"/>
          </p:cNvSpPr>
          <p:nvPr>
            <p:ph type="title"/>
          </p:nvPr>
        </p:nvSpPr>
        <p:spPr>
          <a:xfrm>
            <a:off x="457200" y="381000"/>
            <a:ext cx="6172200" cy="1036638"/>
          </a:xfrm>
        </p:spPr>
        <p:style>
          <a:lnRef idx="2">
            <a:schemeClr val="accent2"/>
          </a:lnRef>
          <a:fillRef idx="1">
            <a:schemeClr val="lt1"/>
          </a:fillRef>
          <a:effectRef idx="0">
            <a:schemeClr val="accent2"/>
          </a:effectRef>
          <a:fontRef idx="minor">
            <a:schemeClr val="dk1"/>
          </a:fontRef>
        </p:style>
        <p:txBody>
          <a:bodyPr>
            <a:normAutofit fontScale="90000"/>
          </a:bodyPr>
          <a:lstStyle/>
          <a:p>
            <a:pPr algn="ctr"/>
            <a:r>
              <a:rPr lang="en-US" dirty="0" smtClean="0"/>
              <a:t/>
            </a:r>
            <a:br>
              <a:rPr lang="en-US" dirty="0" smtClean="0"/>
            </a:br>
            <a:r>
              <a:rPr lang="en-US" i="1" dirty="0" smtClean="0"/>
              <a:t> Modern Olympic Games </a:t>
            </a:r>
            <a:r>
              <a:rPr lang="en-US" dirty="0"/>
              <a:t/>
            </a:r>
            <a:br>
              <a:rPr lang="en-US" dirty="0"/>
            </a:br>
            <a:endParaRPr lang="en-US" dirty="0"/>
          </a:p>
        </p:txBody>
      </p:sp>
      <p:pic>
        <p:nvPicPr>
          <p:cNvPr id="4" name="Picture 3" descr="https://upload.wikimedia.org/wikipedia/commons/thumb/e/ef/Baron_Pierre_de_Coubertin.jpg/170px-Baron_Pierre_de_Coubertin.jpg">
            <a:hlinkClick r:id="rId2"/>
          </p:cNvPr>
          <p:cNvPicPr/>
          <p:nvPr/>
        </p:nvPicPr>
        <p:blipFill>
          <a:blip r:embed="rId3"/>
          <a:srcRect/>
          <a:stretch>
            <a:fillRect/>
          </a:stretch>
        </p:blipFill>
        <p:spPr bwMode="auto">
          <a:xfrm>
            <a:off x="7162800" y="0"/>
            <a:ext cx="1614805" cy="2280285"/>
          </a:xfrm>
          <a:prstGeom prst="rect">
            <a:avLst/>
          </a:prstGeom>
          <a:noFill/>
          <a:ln w="9525">
            <a:noFill/>
            <a:miter lim="800000"/>
            <a:headEnd/>
            <a:tailEnd/>
          </a:ln>
        </p:spPr>
      </p:pic>
      <p:sp>
        <p:nvSpPr>
          <p:cNvPr id="15361" name="Rectangle 1"/>
          <p:cNvSpPr>
            <a:spLocks noChangeArrowheads="1"/>
          </p:cNvSpPr>
          <p:nvPr/>
        </p:nvSpPr>
        <p:spPr bwMode="auto">
          <a:xfrm>
            <a:off x="6781800" y="2430706"/>
            <a:ext cx="2362200"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252525"/>
                </a:solidFill>
                <a:effectLst/>
                <a:latin typeface="Arial" pitchFamily="34" charset="0"/>
                <a:ea typeface="Times New Roman" pitchFamily="18" charset="0"/>
                <a:cs typeface="Arial" pitchFamily="34" charset="0"/>
              </a:rPr>
              <a:t>Baron</a:t>
            </a:r>
            <a:r>
              <a:rPr kumimoji="0" lang="en-US" sz="1200" b="1" i="0" u="none" strike="noStrike" cap="none" normalizeH="0" baseline="0" dirty="0" smtClean="0">
                <a:ln>
                  <a:noFill/>
                </a:ln>
                <a:solidFill>
                  <a:srgbClr val="252525"/>
                </a:solidFill>
                <a:effectLst/>
                <a:latin typeface="Calibri"/>
                <a:ea typeface="Times New Roman" pitchFamily="18" charset="0"/>
                <a:cs typeface="Arial" pitchFamily="34" charset="0"/>
              </a:rPr>
              <a:t> </a:t>
            </a:r>
            <a:r>
              <a:rPr kumimoji="0" lang="en-US" sz="1200" b="1" i="0" u="none" strike="noStrike" cap="none" normalizeH="0" baseline="0" dirty="0" smtClean="0">
                <a:ln>
                  <a:noFill/>
                </a:ln>
                <a:solidFill>
                  <a:srgbClr val="0B0080"/>
                </a:solidFill>
                <a:effectLst/>
                <a:latin typeface="Arial" pitchFamily="34" charset="0"/>
                <a:ea typeface="Times New Roman" pitchFamily="18" charset="0"/>
                <a:cs typeface="Arial" pitchFamily="34" charset="0"/>
              </a:rPr>
              <a:t>Pierre de Coubertin</a:t>
            </a:r>
            <a:endParaRPr kumimoji="0" lang="en-US" sz="12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style>
          <a:lnRef idx="2">
            <a:schemeClr val="accent2"/>
          </a:lnRef>
          <a:fillRef idx="1">
            <a:schemeClr val="lt1"/>
          </a:fillRef>
          <a:effectRef idx="0">
            <a:schemeClr val="accent2"/>
          </a:effectRef>
          <a:fontRef idx="minor">
            <a:schemeClr val="dk1"/>
          </a:fontRef>
        </p:style>
        <p:txBody>
          <a:bodyPr/>
          <a:lstStyle/>
          <a:p>
            <a:r>
              <a:rPr lang="en-US" b="1" dirty="0" smtClean="0"/>
              <a:t>Baron Pierre de Coubertin founded the International Olympic Committee (IOC) in 1894.</a:t>
            </a:r>
          </a:p>
          <a:p>
            <a:r>
              <a:rPr lang="en-US" b="1" dirty="0" smtClean="0"/>
              <a:t>In 1912 Baron Pierre de Coubertin regarded as the father of modern Olympics.</a:t>
            </a:r>
          </a:p>
          <a:p>
            <a:r>
              <a:rPr lang="en-US" b="1" dirty="0" smtClean="0"/>
              <a:t>De Coubertin wanted to be an important meaning of the Olympic rings and ensure that the Olympic flag would be universal accepted for all the nations.</a:t>
            </a:r>
          </a:p>
          <a:p>
            <a:endParaRPr lang="en-US" dirty="0" smtClean="0"/>
          </a:p>
          <a:p>
            <a:endParaRPr lang="en-US"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https://upload.wikimedia.org/wikipedia/commons/thumb/b/b6/1896_Olympic_opening_ceremony.jpg/220px-1896_Olympic_opening_ceremony.jpg">
            <a:hlinkClick r:id="rId2"/>
          </p:cNvPr>
          <p:cNvPicPr>
            <a:picLocks noGrp="1"/>
          </p:cNvPicPr>
          <p:nvPr>
            <p:ph idx="1"/>
          </p:nvPr>
        </p:nvPicPr>
        <p:blipFill>
          <a:blip r:embed="rId3"/>
          <a:srcRect/>
          <a:stretch>
            <a:fillRect/>
          </a:stretch>
        </p:blipFill>
        <p:spPr bwMode="auto">
          <a:xfrm>
            <a:off x="3276600" y="1600200"/>
            <a:ext cx="2794000" cy="1651000"/>
          </a:xfrm>
          <a:prstGeom prst="rect">
            <a:avLst/>
          </a:prstGeom>
          <a:noFill/>
          <a:ln w="9525">
            <a:noFill/>
            <a:miter lim="800000"/>
            <a:headEnd/>
            <a:tailEnd/>
          </a:ln>
        </p:spPr>
      </p:pic>
      <p:sp>
        <p:nvSpPr>
          <p:cNvPr id="2"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ormAutofit fontScale="90000"/>
          </a:bodyPr>
          <a:lstStyle/>
          <a:p>
            <a:pPr algn="ctr"/>
            <a:r>
              <a:rPr lang="en-US" b="1" i="1" dirty="0" smtClean="0"/>
              <a:t>1896 Games</a:t>
            </a:r>
            <a:r>
              <a:rPr lang="en-US" dirty="0" smtClean="0"/>
              <a:t/>
            </a:r>
            <a:br>
              <a:rPr lang="en-US" dirty="0" smtClean="0"/>
            </a:br>
            <a:endParaRPr lang="en-US" dirty="0"/>
          </a:p>
        </p:txBody>
      </p:sp>
      <p:sp>
        <p:nvSpPr>
          <p:cNvPr id="6" name="Rectangle 5"/>
          <p:cNvSpPr/>
          <p:nvPr/>
        </p:nvSpPr>
        <p:spPr>
          <a:xfrm>
            <a:off x="609600" y="3352800"/>
            <a:ext cx="7924800" cy="1384995"/>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n-US" sz="2800" b="1" dirty="0" smtClean="0"/>
              <a:t>The first Games held under the IOC was hosted in the Panathenaic stadium in Athens in 1896. </a:t>
            </a:r>
            <a:endParaRPr lang="en-US" sz="2800" b="1" dirty="0"/>
          </a:p>
        </p:txBody>
      </p:sp>
      <p:sp>
        <p:nvSpPr>
          <p:cNvPr id="7" name="Rectangle 6"/>
          <p:cNvSpPr/>
          <p:nvPr/>
        </p:nvSpPr>
        <p:spPr>
          <a:xfrm>
            <a:off x="533400" y="5029200"/>
            <a:ext cx="8001000" cy="954107"/>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n-US" sz="2800" b="1" dirty="0" smtClean="0"/>
              <a:t>The Games brought together 14 nations and 241 athletes who competed in 43 events.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457200" y="381000"/>
            <a:ext cx="7848600" cy="1676400"/>
          </a:xfrm>
        </p:spPr>
        <p:style>
          <a:lnRef idx="2">
            <a:schemeClr val="accent2"/>
          </a:lnRef>
          <a:fillRef idx="1">
            <a:schemeClr val="lt1"/>
          </a:fillRef>
          <a:effectRef idx="0">
            <a:schemeClr val="accent2"/>
          </a:effectRef>
          <a:fontRef idx="minor">
            <a:schemeClr val="dk1"/>
          </a:fontRef>
        </p:style>
        <p:txBody>
          <a:bodyPr>
            <a:normAutofit fontScale="90000"/>
          </a:bodyPr>
          <a:lstStyle/>
          <a:p>
            <a:pPr algn="ctr"/>
            <a:r>
              <a:rPr lang="en-US" dirty="0" smtClean="0"/>
              <a:t/>
            </a:r>
            <a:br>
              <a:rPr lang="en-US" dirty="0" smtClean="0"/>
            </a:br>
            <a:r>
              <a:rPr lang="en-US" dirty="0" smtClean="0"/>
              <a:t/>
            </a:r>
            <a:br>
              <a:rPr lang="en-US" dirty="0" smtClean="0"/>
            </a:br>
            <a:r>
              <a:rPr lang="en-US" dirty="0" smtClean="0">
                <a:solidFill>
                  <a:schemeClr val="tx1"/>
                </a:solidFill>
              </a:rPr>
              <a:t> </a:t>
            </a:r>
            <a:br>
              <a:rPr lang="en-US" dirty="0" smtClean="0">
                <a:solidFill>
                  <a:schemeClr val="tx1"/>
                </a:solidFill>
              </a:rPr>
            </a:br>
            <a:r>
              <a:rPr lang="en-US" sz="3600" dirty="0" smtClean="0">
                <a:solidFill>
                  <a:schemeClr val="tx1"/>
                </a:solidFill>
              </a:rPr>
              <a:t> Two  things are used in Olympic games. </a:t>
            </a:r>
            <a:endParaRPr lang="en-US" sz="3600" dirty="0">
              <a:solidFill>
                <a:schemeClr val="tx1"/>
              </a:solidFill>
            </a:endParaRPr>
          </a:p>
        </p:txBody>
      </p:sp>
      <p:sp>
        <p:nvSpPr>
          <p:cNvPr id="7" name="Subtitle 6"/>
          <p:cNvSpPr>
            <a:spLocks noGrp="1"/>
          </p:cNvSpPr>
          <p:nvPr>
            <p:ph type="subTitle" idx="1"/>
          </p:nvPr>
        </p:nvSpPr>
        <p:spPr>
          <a:xfrm>
            <a:off x="533400" y="2971800"/>
            <a:ext cx="7772400" cy="1981200"/>
          </a:xfrm>
        </p:spPr>
        <p:style>
          <a:lnRef idx="2">
            <a:schemeClr val="accent2"/>
          </a:lnRef>
          <a:fillRef idx="1">
            <a:schemeClr val="lt1"/>
          </a:fillRef>
          <a:effectRef idx="0">
            <a:schemeClr val="accent2"/>
          </a:effectRef>
          <a:fontRef idx="minor">
            <a:schemeClr val="dk1"/>
          </a:fontRef>
        </p:style>
        <p:txBody>
          <a:bodyPr/>
          <a:lstStyle/>
          <a:p>
            <a:pPr marL="514350" indent="-514350" algn="ctr">
              <a:buFont typeface="+mj-lt"/>
              <a:buAutoNum type="arabicPeriod"/>
            </a:pPr>
            <a:r>
              <a:rPr lang="en-US" b="1" dirty="0" smtClean="0">
                <a:solidFill>
                  <a:schemeClr val="tx1"/>
                </a:solidFill>
              </a:rPr>
              <a:t>Olympic Tourch</a:t>
            </a:r>
          </a:p>
          <a:p>
            <a:pPr marL="514350" indent="-514350" algn="ctr">
              <a:buFont typeface="+mj-lt"/>
              <a:buAutoNum type="arabicPeriod"/>
            </a:pPr>
            <a:r>
              <a:rPr lang="en-US" b="1" dirty="0" smtClean="0">
                <a:solidFill>
                  <a:schemeClr val="tx1"/>
                </a:solidFill>
              </a:rPr>
              <a:t>Olympic Flag</a:t>
            </a:r>
          </a:p>
          <a:p>
            <a:pPr marL="514350" indent="-514350" algn="ctr">
              <a:buFont typeface="+mj-lt"/>
              <a:buAutoNum type="arabicPeriod"/>
            </a:pPr>
            <a:endParaRPr lang="en-US" dirty="0">
              <a:solidFill>
                <a:schemeClr val="tx1"/>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https://upload.wikimedia.org/wikipedia/commons/thumb/3/35/Olympic-flag-Victoria.jpg/220px-Olympic-flag-Victoria.jpg">
            <a:hlinkClick r:id="rId2"/>
          </p:cNvPr>
          <p:cNvPicPr>
            <a:picLocks noGrp="1"/>
          </p:cNvPicPr>
          <p:nvPr>
            <p:ph idx="1"/>
          </p:nvPr>
        </p:nvPicPr>
        <p:blipFill>
          <a:blip r:embed="rId3"/>
          <a:srcRect/>
          <a:stretch>
            <a:fillRect/>
          </a:stretch>
        </p:blipFill>
        <p:spPr bwMode="auto">
          <a:xfrm>
            <a:off x="304800" y="1752600"/>
            <a:ext cx="2514600" cy="2463800"/>
          </a:xfrm>
          <a:prstGeom prst="rect">
            <a:avLst/>
          </a:prstGeom>
          <a:noFill/>
          <a:ln w="9525">
            <a:noFill/>
            <a:miter lim="800000"/>
            <a:headEnd/>
            <a:tailEnd/>
          </a:ln>
        </p:spPr>
      </p:pic>
      <p:sp>
        <p:nvSpPr>
          <p:cNvPr id="2"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pPr algn="ctr"/>
            <a:r>
              <a:rPr lang="en-US" i="1" dirty="0" smtClean="0">
                <a:solidFill>
                  <a:srgbClr val="002060"/>
                </a:solidFill>
              </a:rPr>
              <a:t>Olympic symbols</a:t>
            </a:r>
            <a:endParaRPr lang="en-US" dirty="0">
              <a:solidFill>
                <a:srgbClr val="002060"/>
              </a:solidFill>
            </a:endParaRPr>
          </a:p>
        </p:txBody>
      </p:sp>
      <p:sp>
        <p:nvSpPr>
          <p:cNvPr id="5" name="Rectangle 4"/>
          <p:cNvSpPr/>
          <p:nvPr/>
        </p:nvSpPr>
        <p:spPr>
          <a:xfrm>
            <a:off x="3200400" y="1676400"/>
            <a:ext cx="5715000" cy="4247317"/>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n-US" b="1" dirty="0" smtClean="0"/>
              <a:t>The Olympic Movement uses symbols to represent the ideals embodied in the Olympic Charter. The Olympic symbol, better known as the Olympic rings, consists of five intertwined rings and represents the unity of the five  continents (Africa, America, Asia, Oceania, Europe).</a:t>
            </a:r>
          </a:p>
          <a:p>
            <a:r>
              <a:rPr lang="en-US" b="1" dirty="0" smtClean="0"/>
              <a:t> The color of the rings—blue, yellow, black, green, and red—over a white back ground on Olympic flag. These colors were chosen because every nation had at least one of them on its national flag. The flag was adopted in 1914 but flown for the first time only at the 1920 Summer Olympics in Antwerp, Belgium. It has since been hoisted during each celebration of the Games.</a:t>
            </a:r>
            <a:endParaRPr lang="en-US" b="1"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https://upload.wikimedia.org/wikipedia/commons/thumb/d/d7/031164_-_Tokyo_opening_ceremony_-7_-_1a_-_adjusted.jpg/220px-031164_-_Tokyo_opening_ceremony_-7_-_1a_-_adjusted.jpg">
            <a:hlinkClick r:id="rId2"/>
          </p:cNvPr>
          <p:cNvPicPr>
            <a:picLocks noGrp="1"/>
          </p:cNvPicPr>
          <p:nvPr>
            <p:ph idx="1"/>
          </p:nvPr>
        </p:nvPicPr>
        <p:blipFill>
          <a:blip r:embed="rId3"/>
          <a:srcRect/>
          <a:stretch>
            <a:fillRect/>
          </a:stretch>
        </p:blipFill>
        <p:spPr bwMode="auto">
          <a:xfrm>
            <a:off x="3200400" y="1752600"/>
            <a:ext cx="2667000" cy="2095341"/>
          </a:xfrm>
          <a:prstGeom prst="rect">
            <a:avLst/>
          </a:prstGeom>
          <a:noFill/>
          <a:ln w="9525">
            <a:noFill/>
            <a:miter lim="800000"/>
            <a:headEnd/>
            <a:tailEnd/>
          </a:ln>
        </p:spPr>
      </p:pic>
      <p:sp>
        <p:nvSpPr>
          <p:cNvPr id="2"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ormAutofit fontScale="90000"/>
          </a:bodyPr>
          <a:lstStyle/>
          <a:p>
            <a:pPr algn="ctr"/>
            <a:r>
              <a:rPr lang="en-US" b="1" dirty="0" smtClean="0"/>
              <a:t>Paralympics</a:t>
            </a:r>
            <a:r>
              <a:rPr lang="en-US" dirty="0" smtClean="0"/>
              <a:t/>
            </a:r>
            <a:br>
              <a:rPr lang="en-US" dirty="0" smtClean="0"/>
            </a:br>
            <a:endParaRPr lang="en-US" dirty="0"/>
          </a:p>
        </p:txBody>
      </p:sp>
      <p:sp>
        <p:nvSpPr>
          <p:cNvPr id="6" name="Rectangle 5"/>
          <p:cNvSpPr/>
          <p:nvPr/>
        </p:nvSpPr>
        <p:spPr>
          <a:xfrm>
            <a:off x="533400" y="4191000"/>
            <a:ext cx="7924800" cy="181588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n-US" sz="2800" b="1" dirty="0" smtClean="0"/>
              <a:t>For the 1960 Olympic Games, in Rome,  400 athletes to compete in the "Parallel Olympics", which became known as the first Paralympics</a:t>
            </a:r>
            <a:r>
              <a:rPr lang="en-US" sz="2800" dirty="0" smtClean="0"/>
              <a:t>. </a:t>
            </a:r>
            <a:endParaRPr lang="en-US" sz="28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2590800"/>
            <a:ext cx="8229600" cy="3505200"/>
          </a:xfrm>
        </p:spPr>
        <p:style>
          <a:lnRef idx="2">
            <a:schemeClr val="accent2"/>
          </a:lnRef>
          <a:fillRef idx="1">
            <a:schemeClr val="lt1"/>
          </a:fillRef>
          <a:effectRef idx="0">
            <a:schemeClr val="accent2"/>
          </a:effectRef>
          <a:fontRef idx="minor">
            <a:schemeClr val="dk1"/>
          </a:fontRef>
        </p:style>
        <p:txBody>
          <a:bodyPr/>
          <a:lstStyle/>
          <a:p>
            <a:r>
              <a:rPr lang="en-US" b="1" dirty="0" smtClean="0"/>
              <a:t>In 2010, the Olympic Games were complemented by the Youth Games, which give athletes between the ages of 14 and 18 the chance to compete</a:t>
            </a:r>
            <a:endParaRPr lang="en-US" b="1" dirty="0"/>
          </a:p>
        </p:txBody>
      </p:sp>
      <p:sp>
        <p:nvSpPr>
          <p:cNvPr id="2"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pPr algn="ctr"/>
            <a:r>
              <a:rPr lang="en-US" dirty="0" smtClean="0"/>
              <a:t>Youth Olympic Games</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https://upload.wikimedia.org/wikipedia/commons/thumb/0/03/Siege_cio.jpg/220px-Siege_cio.jpg">
            <a:hlinkClick r:id="rId2"/>
          </p:cNvPr>
          <p:cNvPicPr>
            <a:picLocks noGrp="1"/>
          </p:cNvPicPr>
          <p:nvPr>
            <p:ph idx="1"/>
          </p:nvPr>
        </p:nvPicPr>
        <p:blipFill>
          <a:blip r:embed="rId3"/>
          <a:srcRect/>
          <a:stretch>
            <a:fillRect/>
          </a:stretch>
        </p:blipFill>
        <p:spPr bwMode="auto">
          <a:xfrm>
            <a:off x="3124200" y="1676400"/>
            <a:ext cx="2794000" cy="1600200"/>
          </a:xfrm>
          <a:prstGeom prst="rect">
            <a:avLst/>
          </a:prstGeom>
          <a:noFill/>
          <a:ln w="9525">
            <a:noFill/>
            <a:miter lim="800000"/>
            <a:headEnd/>
            <a:tailEnd/>
          </a:ln>
        </p:spPr>
      </p:pic>
      <p:sp>
        <p:nvSpPr>
          <p:cNvPr id="2"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ormAutofit fontScale="90000"/>
          </a:bodyPr>
          <a:lstStyle/>
          <a:p>
            <a:r>
              <a:rPr lang="en-US" i="1" dirty="0" smtClean="0"/>
              <a:t>International Olympic Committee</a:t>
            </a:r>
            <a:endParaRPr lang="en-US" dirty="0"/>
          </a:p>
        </p:txBody>
      </p:sp>
      <p:sp>
        <p:nvSpPr>
          <p:cNvPr id="1026" name="Rectangle 2"/>
          <p:cNvSpPr>
            <a:spLocks noChangeArrowheads="1"/>
          </p:cNvSpPr>
          <p:nvPr/>
        </p:nvSpPr>
        <p:spPr bwMode="auto">
          <a:xfrm>
            <a:off x="228600" y="3960912"/>
            <a:ext cx="8534400" cy="1938992"/>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The Olympic Movement encompasses a large number of national and international sporting organizations,</a:t>
            </a:r>
            <a:r>
              <a:rPr kumimoji="0" lang="en-US" sz="2000" b="1" i="0" u="none" strike="noStrike" cap="none" normalizeH="0" dirty="0" smtClean="0">
                <a:ln>
                  <a:noFill/>
                </a:ln>
                <a:solidFill>
                  <a:schemeClr val="tx1"/>
                </a:solidFill>
                <a:effectLst/>
                <a:latin typeface="Arial" pitchFamily="34" charset="0"/>
                <a:ea typeface="Times New Roman" pitchFamily="18" charset="0"/>
                <a:cs typeface="Arial" pitchFamily="34" charset="0"/>
              </a:rPr>
              <a:t> </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federations, recognized media partners, as well as athletes, officials, judges, and every other person and institution that agrees to abide by the rules of the Olympic Charter.</a:t>
            </a:r>
            <a:endParaRPr kumimoji="0" lang="en-US"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4"/>
          <p:cNvSpPr/>
          <p:nvPr/>
        </p:nvSpPr>
        <p:spPr>
          <a:xfrm>
            <a:off x="2590800" y="3399104"/>
            <a:ext cx="4198585" cy="369332"/>
          </a:xfrm>
          <a:prstGeom prst="rect">
            <a:avLst/>
          </a:prstGeom>
        </p:spPr>
        <p:txBody>
          <a:bodyPr wrap="none">
            <a:spAutoFit/>
          </a:bodyPr>
          <a:lstStyle/>
          <a:p>
            <a:r>
              <a:rPr lang="en-US" b="1" dirty="0" smtClean="0">
                <a:solidFill>
                  <a:srgbClr val="252525"/>
                </a:solidFill>
                <a:latin typeface="Arial" pitchFamily="34" charset="0"/>
                <a:ea typeface="Times New Roman" pitchFamily="18" charset="0"/>
                <a:cs typeface="Arial" pitchFamily="34" charset="0"/>
              </a:rPr>
              <a:t>The I.O.C. headquarters at </a:t>
            </a:r>
            <a:r>
              <a:rPr lang="en-US" b="1" dirty="0" smtClean="0">
                <a:solidFill>
                  <a:srgbClr val="0B0080"/>
                </a:solidFill>
                <a:latin typeface="Arial" pitchFamily="34" charset="0"/>
                <a:ea typeface="Times New Roman" pitchFamily="18" charset="0"/>
                <a:cs typeface="Arial" pitchFamily="34" charset="0"/>
              </a:rPr>
              <a:t>Lausanne</a:t>
            </a:r>
            <a:endParaRPr lang="en-US" b="1"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743200"/>
            <a:ext cx="8229600" cy="3200400"/>
          </a:xfrm>
        </p:spPr>
        <p:style>
          <a:lnRef idx="2">
            <a:schemeClr val="accent2"/>
          </a:lnRef>
          <a:fillRef idx="1">
            <a:schemeClr val="lt1"/>
          </a:fillRef>
          <a:effectRef idx="0">
            <a:schemeClr val="accent2"/>
          </a:effectRef>
          <a:fontRef idx="minor">
            <a:schemeClr val="dk1"/>
          </a:fontRef>
        </p:style>
        <p:txBody>
          <a:bodyPr/>
          <a:lstStyle/>
          <a:p>
            <a:r>
              <a:rPr lang="en-US" b="1" i="1" dirty="0" err="1" smtClean="0"/>
              <a:t>Citius</a:t>
            </a:r>
            <a:r>
              <a:rPr lang="en-US" b="1" i="1" dirty="0" smtClean="0"/>
              <a:t>, </a:t>
            </a:r>
            <a:r>
              <a:rPr lang="en-US" b="1" i="1" dirty="0" err="1" smtClean="0"/>
              <a:t>Altius</a:t>
            </a:r>
            <a:r>
              <a:rPr lang="en-US" b="1" i="1" dirty="0" smtClean="0"/>
              <a:t>, </a:t>
            </a:r>
            <a:r>
              <a:rPr lang="en-US" b="1" i="1" dirty="0" err="1" smtClean="0"/>
              <a:t>Fortius</a:t>
            </a:r>
            <a:r>
              <a:rPr lang="en-US" b="1" dirty="0" smtClean="0"/>
              <a:t>, a Latin expression meaning "Faster, Higher, Stronger" was proposed by Pierre de Coubertin in 1894 and has been official since 1924. The motto was coined by Coubertin's friend Henri Didon  in 1891.</a:t>
            </a:r>
            <a:endParaRPr lang="en-US" b="1" dirty="0"/>
          </a:p>
        </p:txBody>
      </p:sp>
      <p:sp>
        <p:nvSpPr>
          <p:cNvPr id="2"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pPr algn="ctr"/>
            <a:r>
              <a:rPr lang="en-US" i="1" dirty="0" smtClean="0"/>
              <a:t>Olympic Motto </a:t>
            </a:r>
            <a:endParaRPr lang="en-US" i="1"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2286000"/>
            <a:ext cx="8229600" cy="3166872"/>
          </a:xfrm>
        </p:spPr>
        <p:style>
          <a:lnRef idx="2">
            <a:schemeClr val="accent2"/>
          </a:lnRef>
          <a:fillRef idx="1">
            <a:schemeClr val="lt1"/>
          </a:fillRef>
          <a:effectRef idx="0">
            <a:schemeClr val="accent2"/>
          </a:effectRef>
          <a:fontRef idx="minor">
            <a:schemeClr val="dk1"/>
          </a:fontRef>
        </p:style>
        <p:txBody>
          <a:bodyPr/>
          <a:lstStyle/>
          <a:p>
            <a:r>
              <a:rPr lang="en-US" b="1" dirty="0" smtClean="0"/>
              <a:t>The most important thing in the Olympic Games is not to win but to take part, just as the most important thing in life is not the triumph but the struggle. </a:t>
            </a:r>
            <a:endParaRPr lang="en-US" b="1" dirty="0"/>
          </a:p>
        </p:txBody>
      </p:sp>
      <p:sp>
        <p:nvSpPr>
          <p:cNvPr id="2"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pPr algn="ctr"/>
            <a:r>
              <a:rPr lang="en-US" i="1" dirty="0" smtClean="0"/>
              <a:t>Olympic Creed</a:t>
            </a:r>
            <a:endParaRPr lang="en-US" i="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2332037"/>
            <a:ext cx="8229600" cy="3611563"/>
          </a:xfrm>
        </p:spPr>
        <p:style>
          <a:lnRef idx="2">
            <a:schemeClr val="accent2"/>
          </a:lnRef>
          <a:fillRef idx="1">
            <a:schemeClr val="lt1"/>
          </a:fillRef>
          <a:effectRef idx="0">
            <a:schemeClr val="accent2"/>
          </a:effectRef>
          <a:fontRef idx="minor">
            <a:schemeClr val="dk1"/>
          </a:fontRef>
        </p:style>
        <p:txBody>
          <a:bodyPr/>
          <a:lstStyle/>
          <a:p>
            <a:r>
              <a:rPr lang="en-US" b="1" dirty="0" smtClean="0"/>
              <a:t>The Olympic Games in ancient times were held in Olympia that is why this games is called Olympic Games and the Olympic Games recalled as to the name of city not the country.</a:t>
            </a:r>
            <a:endParaRPr lang="en-US" b="1" dirty="0"/>
          </a:p>
        </p:txBody>
      </p:sp>
      <p:sp>
        <p:nvSpPr>
          <p:cNvPr id="2" name="Title 1"/>
          <p:cNvSpPr>
            <a:spLocks noGrp="1"/>
          </p:cNvSpPr>
          <p:nvPr>
            <p:ph type="title"/>
          </p:nvPr>
        </p:nvSpPr>
        <p:spPr>
          <a:xfrm>
            <a:off x="457200" y="304800"/>
            <a:ext cx="8229600" cy="1143000"/>
          </a:xfrm>
        </p:spPr>
        <p:style>
          <a:lnRef idx="2">
            <a:schemeClr val="accent2"/>
          </a:lnRef>
          <a:fillRef idx="1">
            <a:schemeClr val="lt1"/>
          </a:fillRef>
          <a:effectRef idx="0">
            <a:schemeClr val="accent2"/>
          </a:effectRef>
          <a:fontRef idx="minor">
            <a:schemeClr val="dk1"/>
          </a:fontRef>
        </p:style>
        <p:txBody>
          <a:bodyPr/>
          <a:lstStyle/>
          <a:p>
            <a:pPr algn="ctr"/>
            <a:r>
              <a:rPr lang="en-US" dirty="0" smtClean="0"/>
              <a:t>Olympic Games</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905000"/>
            <a:ext cx="8229600" cy="4525963"/>
          </a:xfrm>
        </p:spPr>
        <p:style>
          <a:lnRef idx="2">
            <a:schemeClr val="accent2"/>
          </a:lnRef>
          <a:fillRef idx="1">
            <a:schemeClr val="lt1"/>
          </a:fillRef>
          <a:effectRef idx="0">
            <a:schemeClr val="accent2"/>
          </a:effectRef>
          <a:fontRef idx="minor">
            <a:schemeClr val="dk1"/>
          </a:fontRef>
        </p:style>
        <p:txBody>
          <a:bodyPr>
            <a:normAutofit fontScale="92500" lnSpcReduction="10000"/>
          </a:bodyPr>
          <a:lstStyle/>
          <a:p>
            <a:r>
              <a:rPr lang="en-US" b="1" dirty="0" smtClean="0"/>
              <a:t> Olympic Flame is lit in Olympia in a ceremony that reflects ancient Greek rituals. A female performer, acting as a priestess, ignites a torch by placing it inside a parabolic mirror which focuses the sun's rays; she then lights the torch of the first relay bearer, thus initiating the Olympic torch relay that will carry the flame to the host city's Olympic stadium, where it plays an important role in the opening ceremony. Though the flame has been an Olympic symbol since 1928, the torch relay was only introduced at the 1936 Summer Games.</a:t>
            </a:r>
            <a:endParaRPr lang="en-US" b="1" dirty="0"/>
          </a:p>
        </p:txBody>
      </p:sp>
      <p:sp>
        <p:nvSpPr>
          <p:cNvPr id="2"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pPr algn="ctr"/>
            <a:r>
              <a:rPr lang="en-US" i="1" dirty="0" smtClean="0"/>
              <a:t>Olympic Flame</a:t>
            </a:r>
            <a:endParaRPr lang="en-US" i="1"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2667000"/>
            <a:ext cx="8458200" cy="3276599"/>
          </a:xfrm>
        </p:spPr>
        <p:style>
          <a:lnRef idx="2">
            <a:schemeClr val="accent2"/>
          </a:lnRef>
          <a:fillRef idx="1">
            <a:schemeClr val="lt1"/>
          </a:fillRef>
          <a:effectRef idx="0">
            <a:schemeClr val="accent2"/>
          </a:effectRef>
          <a:fontRef idx="minor">
            <a:schemeClr val="dk1"/>
          </a:fontRef>
        </p:style>
        <p:txBody>
          <a:bodyPr>
            <a:normAutofit/>
          </a:bodyPr>
          <a:lstStyle/>
          <a:p>
            <a:r>
              <a:rPr lang="en-US" b="1" dirty="0" smtClean="0"/>
              <a:t>The Olympic mascot, an animal or human figure representing the cultural heritage of the host country, was introduced in 1968. </a:t>
            </a:r>
          </a:p>
          <a:p>
            <a:endParaRPr lang="en-US" dirty="0"/>
          </a:p>
        </p:txBody>
      </p:sp>
      <p:sp>
        <p:nvSpPr>
          <p:cNvPr id="2"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pPr algn="ctr"/>
            <a:r>
              <a:rPr lang="en-US" i="1" dirty="0" smtClean="0"/>
              <a:t>Olympic Mascot</a:t>
            </a:r>
            <a:endParaRPr lang="en-US" i="1"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3200400"/>
            <a:ext cx="8077200" cy="3429000"/>
          </a:xfrm>
        </p:spPr>
        <p:style>
          <a:lnRef idx="2">
            <a:schemeClr val="accent2"/>
          </a:lnRef>
          <a:fillRef idx="1">
            <a:schemeClr val="lt1"/>
          </a:fillRef>
          <a:effectRef idx="0">
            <a:schemeClr val="accent2"/>
          </a:effectRef>
          <a:fontRef idx="minor">
            <a:schemeClr val="dk1"/>
          </a:fontRef>
        </p:style>
        <p:txBody>
          <a:bodyPr/>
          <a:lstStyle/>
          <a:p>
            <a:pPr>
              <a:buNone/>
            </a:pPr>
            <a:r>
              <a:rPr lang="en-US" dirty="0" smtClean="0"/>
              <a:t> </a:t>
            </a:r>
            <a:r>
              <a:rPr lang="en-US" b="1" dirty="0" smtClean="0"/>
              <a:t>This ceremony takes place before the events have occurred. Most of these rituals were established at the 1920 Summer Olympics in Antwerp. The ceremony typically starts with the hoisting of the host country's flag and a performance of its national anthem.</a:t>
            </a:r>
            <a:endParaRPr lang="en-US" b="1" dirty="0"/>
          </a:p>
        </p:txBody>
      </p:sp>
      <p:sp>
        <p:nvSpPr>
          <p:cNvPr id="2" name="Title 1"/>
          <p:cNvSpPr>
            <a:spLocks noGrp="1"/>
          </p:cNvSpPr>
          <p:nvPr>
            <p:ph type="title"/>
          </p:nvPr>
        </p:nvSpPr>
        <p:spPr>
          <a:xfrm>
            <a:off x="457200" y="274638"/>
            <a:ext cx="8229600" cy="1020762"/>
          </a:xfrm>
        </p:spPr>
        <p:style>
          <a:lnRef idx="2">
            <a:schemeClr val="accent2"/>
          </a:lnRef>
          <a:fillRef idx="1">
            <a:schemeClr val="lt1"/>
          </a:fillRef>
          <a:effectRef idx="0">
            <a:schemeClr val="accent2"/>
          </a:effectRef>
          <a:fontRef idx="minor">
            <a:schemeClr val="dk1"/>
          </a:fontRef>
        </p:style>
        <p:txBody>
          <a:bodyPr>
            <a:normAutofit fontScale="90000"/>
          </a:bodyPr>
          <a:lstStyle/>
          <a:p>
            <a:pPr algn="ctr"/>
            <a:r>
              <a:rPr lang="en-US" i="1" dirty="0" smtClean="0"/>
              <a:t> </a:t>
            </a:r>
            <a:br>
              <a:rPr lang="en-US" i="1" dirty="0" smtClean="0"/>
            </a:br>
            <a:r>
              <a:rPr lang="en-US" i="1" dirty="0" smtClean="0">
                <a:hlinkClick r:id="rId2" tooltip="Olympic Games ceremony"/>
              </a:rPr>
              <a:t> </a:t>
            </a:r>
            <a:r>
              <a:rPr lang="en-US" i="1" dirty="0" smtClean="0"/>
              <a:t/>
            </a:r>
            <a:br>
              <a:rPr lang="en-US" i="1" dirty="0" smtClean="0"/>
            </a:br>
            <a:r>
              <a:rPr lang="en-US" dirty="0" smtClean="0"/>
              <a:t> </a:t>
            </a:r>
            <a:r>
              <a:rPr lang="en-US" sz="3600" i="1" dirty="0" smtClean="0">
                <a:solidFill>
                  <a:schemeClr val="tx1"/>
                </a:solidFill>
              </a:rPr>
              <a:t>Olympic Games Opening </a:t>
            </a:r>
            <a:r>
              <a:rPr lang="en-US" sz="3600" i="1" dirty="0">
                <a:solidFill>
                  <a:schemeClr val="tx1"/>
                </a:solidFill>
              </a:rPr>
              <a:t>C</a:t>
            </a:r>
            <a:r>
              <a:rPr lang="en-US" sz="3600" i="1" dirty="0" smtClean="0">
                <a:solidFill>
                  <a:schemeClr val="tx1"/>
                </a:solidFill>
              </a:rPr>
              <a:t>eremony </a:t>
            </a:r>
            <a:r>
              <a:rPr lang="en-US" dirty="0" smtClean="0"/>
              <a:t/>
            </a:r>
            <a:br>
              <a:rPr lang="en-US" dirty="0" smtClean="0"/>
            </a:br>
            <a:r>
              <a:rPr lang="en-US" dirty="0" smtClean="0"/>
              <a:t/>
            </a:r>
            <a:br>
              <a:rPr lang="en-US" dirty="0" smtClean="0"/>
            </a:br>
            <a:endParaRPr lang="en-US" dirty="0"/>
          </a:p>
        </p:txBody>
      </p:sp>
      <p:pic>
        <p:nvPicPr>
          <p:cNvPr id="4" name="Picture 3" descr="https://upload.wikimedia.org/wikipedia/commons/thumb/9/93/2012_Summer_Olympics_opening_ceremony_%2815%29.jpg/220px-2012_Summer_Olympics_opening_ceremony_%2815%29.jpg">
            <a:hlinkClick r:id="rId3"/>
          </p:cNvPr>
          <p:cNvPicPr/>
          <p:nvPr/>
        </p:nvPicPr>
        <p:blipFill>
          <a:blip r:embed="rId4"/>
          <a:srcRect/>
          <a:stretch>
            <a:fillRect/>
          </a:stretch>
        </p:blipFill>
        <p:spPr bwMode="auto">
          <a:xfrm>
            <a:off x="3505200" y="1447800"/>
            <a:ext cx="2089785" cy="1567815"/>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https://upload.wikimedia.org/wikipedia/commons/thumb/8/87/Birdsclosing.jpg/220px-Birdsclosing.jpg">
            <a:hlinkClick r:id="rId2"/>
          </p:cNvPr>
          <p:cNvPicPr>
            <a:picLocks noGrp="1"/>
          </p:cNvPicPr>
          <p:nvPr>
            <p:ph idx="1"/>
          </p:nvPr>
        </p:nvPicPr>
        <p:blipFill>
          <a:blip r:embed="rId3"/>
          <a:srcRect/>
          <a:stretch>
            <a:fillRect/>
          </a:stretch>
        </p:blipFill>
        <p:spPr bwMode="auto">
          <a:xfrm>
            <a:off x="2971800" y="1143000"/>
            <a:ext cx="2971800" cy="1191768"/>
          </a:xfrm>
          <a:prstGeom prst="rect">
            <a:avLst/>
          </a:prstGeom>
          <a:noFill/>
          <a:ln w="9525">
            <a:noFill/>
            <a:miter lim="800000"/>
            <a:headEnd/>
            <a:tailEnd/>
          </a:ln>
        </p:spPr>
      </p:pic>
      <p:sp>
        <p:nvSpPr>
          <p:cNvPr id="2" name="Title 1"/>
          <p:cNvSpPr>
            <a:spLocks noGrp="1"/>
          </p:cNvSpPr>
          <p:nvPr>
            <p:ph type="title"/>
          </p:nvPr>
        </p:nvSpPr>
        <p:spPr>
          <a:xfrm>
            <a:off x="457200" y="304800"/>
            <a:ext cx="8229600" cy="685800"/>
          </a:xfrm>
        </p:spPr>
        <p:style>
          <a:lnRef idx="2">
            <a:schemeClr val="accent2"/>
          </a:lnRef>
          <a:fillRef idx="1">
            <a:schemeClr val="lt1"/>
          </a:fillRef>
          <a:effectRef idx="0">
            <a:schemeClr val="accent2"/>
          </a:effectRef>
          <a:fontRef idx="minor">
            <a:schemeClr val="dk1"/>
          </a:fontRef>
        </p:style>
        <p:txBody>
          <a:bodyPr>
            <a:normAutofit fontScale="90000"/>
          </a:bodyPr>
          <a:lstStyle/>
          <a:p>
            <a:r>
              <a:rPr lang="en-US" dirty="0" smtClean="0"/>
              <a:t>Olympic Games </a:t>
            </a:r>
            <a:r>
              <a:rPr lang="en-US" dirty="0" smtClean="0">
                <a:solidFill>
                  <a:schemeClr val="tx1"/>
                </a:solidFill>
              </a:rPr>
              <a:t>Closing </a:t>
            </a:r>
            <a:r>
              <a:rPr lang="en-US" dirty="0"/>
              <a:t>C</a:t>
            </a:r>
            <a:r>
              <a:rPr lang="en-US" dirty="0" smtClean="0"/>
              <a:t>eremony</a:t>
            </a:r>
            <a:endParaRPr lang="en-US" dirty="0"/>
          </a:p>
        </p:txBody>
      </p:sp>
      <p:sp>
        <p:nvSpPr>
          <p:cNvPr id="5" name="Rectangle 4"/>
          <p:cNvSpPr/>
          <p:nvPr/>
        </p:nvSpPr>
        <p:spPr>
          <a:xfrm>
            <a:off x="457200" y="2514600"/>
            <a:ext cx="8229600" cy="4191000"/>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n-US" sz="2400" b="1" dirty="0" smtClean="0"/>
              <a:t>The closing ceremony of the Olympic Games takes place after all sporting events have closed.. Three national flags are hoisted while the corresponding national anthems are played: the flag of the current host country; the flag of Greece, to honor the birthplace of the Olympic Games; and the flag of the country hosting the next Summer or Winter Olympic Games.</a:t>
            </a:r>
            <a:r>
              <a:rPr lang="en-US" sz="2400" b="1" u="sng" baseline="30000" dirty="0" smtClean="0"/>
              <a:t>[</a:t>
            </a:r>
            <a:r>
              <a:rPr lang="en-US" sz="2400" b="1" dirty="0" smtClean="0"/>
              <a:t>The president of the organizing committee and the IOC president make their closing speeches, the Games are officially closed, and the Olympic flame is extinguished.</a:t>
            </a:r>
            <a:endParaRPr lang="en-US" sz="2400" b="1"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https://upload.wikimedia.org/wikipedia/commons/thumb/b/bc/CyclingTeamPursuitBeijing2008.jpg/220px-CyclingTeamPursuitBeijing2008.jpg">
            <a:hlinkClick r:id="rId2"/>
          </p:cNvPr>
          <p:cNvPicPr>
            <a:picLocks noGrp="1"/>
          </p:cNvPicPr>
          <p:nvPr>
            <p:ph idx="1"/>
          </p:nvPr>
        </p:nvPicPr>
        <p:blipFill>
          <a:blip r:embed="rId3"/>
          <a:srcRect/>
          <a:stretch>
            <a:fillRect/>
          </a:stretch>
        </p:blipFill>
        <p:spPr bwMode="auto">
          <a:xfrm>
            <a:off x="3505200" y="1219200"/>
            <a:ext cx="2794000" cy="2095500"/>
          </a:xfrm>
          <a:prstGeom prst="rect">
            <a:avLst/>
          </a:prstGeom>
          <a:noFill/>
          <a:ln w="9525">
            <a:noFill/>
            <a:miter lim="800000"/>
            <a:headEnd/>
            <a:tailEnd/>
          </a:ln>
        </p:spPr>
      </p:pic>
      <p:sp>
        <p:nvSpPr>
          <p:cNvPr id="2" name="Title 1"/>
          <p:cNvSpPr>
            <a:spLocks noGrp="1"/>
          </p:cNvSpPr>
          <p:nvPr>
            <p:ph type="title"/>
          </p:nvPr>
        </p:nvSpPr>
        <p:spPr>
          <a:xfrm>
            <a:off x="609600" y="228600"/>
            <a:ext cx="8229600" cy="868362"/>
          </a:xfrm>
        </p:spPr>
        <p:style>
          <a:lnRef idx="2">
            <a:schemeClr val="accent2"/>
          </a:lnRef>
          <a:fillRef idx="1">
            <a:schemeClr val="lt1"/>
          </a:fillRef>
          <a:effectRef idx="0">
            <a:schemeClr val="accent2"/>
          </a:effectRef>
          <a:fontRef idx="minor">
            <a:schemeClr val="dk1"/>
          </a:fontRef>
        </p:style>
        <p:txBody>
          <a:bodyPr>
            <a:normAutofit fontScale="90000"/>
          </a:bodyPr>
          <a:lstStyle/>
          <a:p>
            <a:pPr algn="ctr"/>
            <a:r>
              <a:rPr lang="en-US" sz="3100" b="1" i="1" dirty="0" smtClean="0"/>
              <a:t/>
            </a:r>
            <a:br>
              <a:rPr lang="en-US" sz="3100" b="1" i="1" dirty="0" smtClean="0"/>
            </a:br>
            <a:r>
              <a:rPr lang="en-US" sz="3100" b="1" i="1" dirty="0" smtClean="0"/>
              <a:t>Medal presentation</a:t>
            </a:r>
            <a:r>
              <a:rPr lang="en-US" dirty="0" smtClean="0"/>
              <a:t/>
            </a:r>
            <a:br>
              <a:rPr lang="en-US" dirty="0" smtClean="0"/>
            </a:br>
            <a:endParaRPr lang="en-US" dirty="0"/>
          </a:p>
        </p:txBody>
      </p:sp>
      <p:sp>
        <p:nvSpPr>
          <p:cNvPr id="5" name="Rectangle 4"/>
          <p:cNvSpPr/>
          <p:nvPr/>
        </p:nvSpPr>
        <p:spPr>
          <a:xfrm>
            <a:off x="457200" y="3581400"/>
            <a:ext cx="8077200" cy="3046988"/>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n-US" sz="2400" b="1" dirty="0" smtClean="0"/>
              <a:t>A medal ceremony is held after each Olympic event is closed. The winner, second and third-place competitors or teams stand on top of a three-tiered rostrum to be awarded their respective medals. After the medals are given out by an IOC member, the national flags of the three medalists are raised while the national anthem of the gold medalist's country plays.</a:t>
            </a:r>
            <a:endParaRPr lang="en-US" sz="2400" b="1"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28800"/>
            <a:ext cx="8229600" cy="2819400"/>
          </a:xfrm>
        </p:spPr>
        <p:style>
          <a:lnRef idx="2">
            <a:schemeClr val="accent2"/>
          </a:lnRef>
          <a:fillRef idx="1">
            <a:schemeClr val="lt1"/>
          </a:fillRef>
          <a:effectRef idx="0">
            <a:schemeClr val="accent2"/>
          </a:effectRef>
          <a:fontRef idx="minor">
            <a:schemeClr val="dk1"/>
          </a:fontRef>
        </p:style>
        <p:txBody>
          <a:bodyPr>
            <a:normAutofit/>
          </a:bodyPr>
          <a:lstStyle/>
          <a:p>
            <a:pPr algn="ctr">
              <a:buNone/>
            </a:pPr>
            <a:endParaRPr lang="en-GB" sz="6000" b="1" i="1" dirty="0" smtClean="0">
              <a:effectLst>
                <a:outerShdw blurRad="38100" dist="38100" dir="2700000" algn="tl">
                  <a:srgbClr val="000000">
                    <a:alpha val="43137"/>
                  </a:srgbClr>
                </a:outerShdw>
              </a:effectLst>
              <a:latin typeface="Arial Unicode MS" panose="020B0604020202020204" pitchFamily="34" charset="-128"/>
              <a:ea typeface="Arial Unicode MS" panose="020B0604020202020204" pitchFamily="34" charset="-128"/>
              <a:cs typeface="Arial Unicode MS" panose="020B0604020202020204" pitchFamily="34" charset="-128"/>
            </a:endParaRPr>
          </a:p>
          <a:p>
            <a:pPr algn="ctr">
              <a:buNone/>
            </a:pPr>
            <a:r>
              <a:rPr lang="en-GB" sz="3200" b="1" i="1" dirty="0" smtClean="0">
                <a:effectLst>
                  <a:outerShdw blurRad="38100" dist="38100" dir="2700000" algn="tl">
                    <a:srgbClr val="000000">
                      <a:alpha val="43137"/>
                    </a:srgbClr>
                  </a:outerShdw>
                </a:effectLst>
                <a:latin typeface="Arial Unicode MS" panose="020B0604020202020204" pitchFamily="34" charset="-128"/>
                <a:ea typeface="Arial Unicode MS" panose="020B0604020202020204" pitchFamily="34" charset="-128"/>
                <a:cs typeface="Arial Unicode MS" panose="020B0604020202020204" pitchFamily="34" charset="-128"/>
              </a:rPr>
              <a:t>THANK YOU!!!</a:t>
            </a:r>
          </a:p>
          <a:p>
            <a:pPr algn="ctr">
              <a:buNone/>
            </a:pPr>
            <a:endParaRPr lang="en-GB" sz="6000" b="1" i="1" dirty="0" smtClean="0">
              <a:effectLst>
                <a:outerShdw blurRad="38100" dist="38100" dir="2700000" algn="tl">
                  <a:srgbClr val="000000">
                    <a:alpha val="43137"/>
                  </a:srgbClr>
                </a:outerShdw>
              </a:effectLst>
              <a:latin typeface="Arial Unicode MS" panose="020B0604020202020204" pitchFamily="34" charset="-128"/>
              <a:ea typeface="Arial Unicode MS" panose="020B0604020202020204" pitchFamily="34" charset="-128"/>
              <a:cs typeface="Arial Unicode MS" panose="020B0604020202020204" pitchFamily="34" charset="-128"/>
            </a:endParaRPr>
          </a:p>
          <a:p>
            <a:pPr algn="ctr">
              <a:buNone/>
            </a:pPr>
            <a:endParaRPr lang="en-GB" sz="6000" b="1" i="1" dirty="0" smtClean="0">
              <a:effectLst>
                <a:outerShdw blurRad="38100" dist="38100" dir="2700000" algn="tl">
                  <a:srgbClr val="000000">
                    <a:alpha val="43137"/>
                  </a:srgbClr>
                </a:outerShdw>
              </a:effectLst>
              <a:latin typeface="Arial Unicode MS" panose="020B0604020202020204" pitchFamily="34" charset="-128"/>
              <a:ea typeface="Arial Unicode MS" panose="020B0604020202020204" pitchFamily="34" charset="-128"/>
              <a:cs typeface="Arial Unicode MS" panose="020B0604020202020204" pitchFamily="34" charset="-128"/>
            </a:endParaRPr>
          </a:p>
          <a:p>
            <a:pPr algn="ctr">
              <a:buNone/>
            </a:pPr>
            <a:endParaRPr lang="en-US" sz="6000" b="1" i="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590800"/>
            <a:ext cx="8229600" cy="3535363"/>
          </a:xfrm>
        </p:spPr>
        <p:style>
          <a:lnRef idx="2">
            <a:schemeClr val="accent2"/>
          </a:lnRef>
          <a:fillRef idx="1">
            <a:schemeClr val="lt1"/>
          </a:fillRef>
          <a:effectRef idx="0">
            <a:schemeClr val="accent2"/>
          </a:effectRef>
          <a:fontRef idx="minor">
            <a:schemeClr val="dk1"/>
          </a:fontRef>
        </p:style>
        <p:txBody>
          <a:bodyPr/>
          <a:lstStyle/>
          <a:p>
            <a:pPr algn="ctr"/>
            <a:r>
              <a:rPr lang="en-US" b="1" dirty="0" smtClean="0"/>
              <a:t>The Olympism is the marriage of Sports and culture.</a:t>
            </a:r>
          </a:p>
          <a:p>
            <a:pPr algn="ctr"/>
            <a:r>
              <a:rPr lang="en-US" b="1" dirty="0" smtClean="0"/>
              <a:t>Olympism is the Philosophy of life which base on Physical and Mental Education.</a:t>
            </a:r>
            <a:endParaRPr lang="en-US" b="1" dirty="0"/>
          </a:p>
        </p:txBody>
      </p:sp>
      <p:sp>
        <p:nvSpPr>
          <p:cNvPr id="2"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ormAutofit fontScale="90000"/>
          </a:bodyPr>
          <a:lstStyle/>
          <a:p>
            <a:pPr algn="ctr"/>
            <a:r>
              <a:rPr lang="en-US" dirty="0" smtClean="0"/>
              <a:t/>
            </a:r>
            <a:br>
              <a:rPr lang="en-US" dirty="0" smtClean="0"/>
            </a:br>
            <a:r>
              <a:rPr lang="en-US" i="1" dirty="0" smtClean="0"/>
              <a:t> Olympism </a:t>
            </a:r>
            <a:r>
              <a:rPr lang="en-US" dirty="0" smtClean="0"/>
              <a:t/>
            </a:r>
            <a:br>
              <a:rPr lang="en-US" dirty="0" smtClean="0"/>
            </a:b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05000"/>
            <a:ext cx="8229600" cy="4221163"/>
          </a:xfrm>
        </p:spPr>
        <p:style>
          <a:lnRef idx="2">
            <a:schemeClr val="accent2"/>
          </a:lnRef>
          <a:fillRef idx="1">
            <a:schemeClr val="lt1"/>
          </a:fillRef>
          <a:effectRef idx="0">
            <a:schemeClr val="accent2"/>
          </a:effectRef>
          <a:fontRef idx="minor">
            <a:schemeClr val="dk1"/>
          </a:fontRef>
        </p:style>
        <p:txBody>
          <a:bodyPr/>
          <a:lstStyle/>
          <a:p>
            <a:pPr algn="ctr"/>
            <a:r>
              <a:rPr lang="en-US" b="1" dirty="0" smtClean="0"/>
              <a:t>Ending of Difference between People</a:t>
            </a:r>
          </a:p>
          <a:p>
            <a:pPr algn="ctr"/>
            <a:r>
              <a:rPr lang="en-US" b="1" dirty="0" smtClean="0"/>
              <a:t>Stability</a:t>
            </a:r>
          </a:p>
          <a:p>
            <a:pPr algn="ctr"/>
            <a:r>
              <a:rPr lang="en-US" b="1" dirty="0" smtClean="0"/>
              <a:t>Friendship of Mankind</a:t>
            </a:r>
          </a:p>
          <a:p>
            <a:pPr algn="ctr"/>
            <a:r>
              <a:rPr lang="en-US" b="1" dirty="0" smtClean="0"/>
              <a:t>Sports Education and Cultural Unity</a:t>
            </a:r>
          </a:p>
          <a:p>
            <a:pPr algn="ctr"/>
            <a:r>
              <a:rPr lang="en-US" b="1" dirty="0" smtClean="0"/>
              <a:t>Worldwide</a:t>
            </a:r>
          </a:p>
          <a:p>
            <a:pPr algn="ctr"/>
            <a:r>
              <a:rPr lang="en-US" b="1" dirty="0" smtClean="0"/>
              <a:t>Unity</a:t>
            </a:r>
            <a:endParaRPr lang="en-US" b="1" dirty="0"/>
          </a:p>
        </p:txBody>
      </p:sp>
      <p:sp>
        <p:nvSpPr>
          <p:cNvPr id="2"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ormAutofit fontScale="90000"/>
          </a:bodyPr>
          <a:lstStyle/>
          <a:p>
            <a:pPr algn="ctr"/>
            <a:r>
              <a:rPr lang="en-US" dirty="0" smtClean="0"/>
              <a:t/>
            </a:r>
            <a:br>
              <a:rPr lang="en-US" dirty="0" smtClean="0"/>
            </a:br>
            <a:r>
              <a:rPr lang="en-US" i="1" dirty="0" smtClean="0"/>
              <a:t> Principals of Olympism </a:t>
            </a:r>
            <a:r>
              <a:rPr lang="en-US" dirty="0" smtClean="0"/>
              <a:t/>
            </a:r>
            <a:br>
              <a:rPr lang="en-US" dirty="0" smtClean="0"/>
            </a:br>
            <a:endParaRPr lang="en-US" dirty="0"/>
          </a:p>
        </p:txBody>
      </p:sp>
    </p:spTree>
    <p:extLst>
      <p:ext uri="{BB962C8B-B14F-4D97-AF65-F5344CB8AC3E}">
        <p14:creationId xmlns:p14="http://schemas.microsoft.com/office/powerpoint/2010/main" val="17955316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514600"/>
            <a:ext cx="8229600" cy="3611563"/>
          </a:xfrm>
        </p:spPr>
        <p:style>
          <a:lnRef idx="2">
            <a:schemeClr val="accent2"/>
          </a:lnRef>
          <a:fillRef idx="1">
            <a:schemeClr val="lt1"/>
          </a:fillRef>
          <a:effectRef idx="0">
            <a:schemeClr val="accent2"/>
          </a:effectRef>
          <a:fontRef idx="minor">
            <a:schemeClr val="dk1"/>
          </a:fontRef>
        </p:style>
        <p:txBody>
          <a:bodyPr/>
          <a:lstStyle/>
          <a:p>
            <a:pPr algn="ctr"/>
            <a:r>
              <a:rPr lang="en-US" b="1" dirty="0" smtClean="0"/>
              <a:t>The distance between two Olympics is called Olympiad.</a:t>
            </a:r>
            <a:endParaRPr lang="en-US" b="1" dirty="0"/>
          </a:p>
        </p:txBody>
      </p:sp>
      <p:sp>
        <p:nvSpPr>
          <p:cNvPr id="2"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pPr algn="ctr"/>
            <a:r>
              <a:rPr lang="en-US" i="1" dirty="0" smtClean="0"/>
              <a:t>Olympiad</a:t>
            </a:r>
            <a:endParaRPr lang="en-US" i="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3276600"/>
            <a:ext cx="8382000" cy="3306763"/>
          </a:xfrm>
          <a:ln/>
        </p:spPr>
        <p:style>
          <a:lnRef idx="2">
            <a:schemeClr val="accent2"/>
          </a:lnRef>
          <a:fillRef idx="1">
            <a:schemeClr val="lt1"/>
          </a:fillRef>
          <a:effectRef idx="0">
            <a:schemeClr val="accent2"/>
          </a:effectRef>
          <a:fontRef idx="minor">
            <a:schemeClr val="dk1"/>
          </a:fontRef>
        </p:style>
        <p:txBody>
          <a:bodyPr>
            <a:normAutofit fontScale="92500" lnSpcReduction="20000"/>
          </a:bodyPr>
          <a:lstStyle/>
          <a:p>
            <a:r>
              <a:rPr lang="en-US" b="1" dirty="0"/>
              <a:t>The Ancient Olympic Games were religious and athletic festivals held every four years at the sanctuary of Zeus in </a:t>
            </a:r>
            <a:r>
              <a:rPr lang="en-US" b="1" dirty="0" smtClean="0"/>
              <a:t>Olympia, Greece.</a:t>
            </a:r>
          </a:p>
          <a:p>
            <a:r>
              <a:rPr lang="en-US" b="1" dirty="0" smtClean="0"/>
              <a:t> The Ancient Olympic Games was a series of Competition held between representatives </a:t>
            </a:r>
            <a:r>
              <a:rPr lang="en-US" b="1" dirty="0"/>
              <a:t>of several city-states and kingdoms of Ancient Greece. </a:t>
            </a:r>
            <a:endParaRPr lang="en-US" b="1" dirty="0" smtClean="0"/>
          </a:p>
          <a:p>
            <a:r>
              <a:rPr lang="en-US" b="1" dirty="0"/>
              <a:t>Games featured mainly athletic but also </a:t>
            </a:r>
            <a:r>
              <a:rPr lang="en-US" b="1" dirty="0" smtClean="0"/>
              <a:t>include </a:t>
            </a:r>
            <a:r>
              <a:rPr lang="en-US" b="1" dirty="0"/>
              <a:t>sports such as wrestling </a:t>
            </a:r>
            <a:r>
              <a:rPr lang="en-US" b="1" dirty="0" smtClean="0"/>
              <a:t>, </a:t>
            </a:r>
            <a:r>
              <a:rPr lang="en-US" b="1" dirty="0"/>
              <a:t>horse and chariot racing events</a:t>
            </a:r>
            <a:r>
              <a:rPr lang="en-US" b="1" dirty="0" smtClean="0"/>
              <a:t>.</a:t>
            </a:r>
            <a:endParaRPr lang="en-US" b="1" dirty="0"/>
          </a:p>
        </p:txBody>
      </p:sp>
      <p:sp>
        <p:nvSpPr>
          <p:cNvPr id="2" name="Title 1"/>
          <p:cNvSpPr>
            <a:spLocks noGrp="1"/>
          </p:cNvSpPr>
          <p:nvPr>
            <p:ph type="title"/>
          </p:nvPr>
        </p:nvSpPr>
        <p:spPr>
          <a:xfrm>
            <a:off x="457200" y="228600"/>
            <a:ext cx="8458200" cy="1143000"/>
          </a:xfrm>
        </p:spPr>
        <p:style>
          <a:lnRef idx="2">
            <a:schemeClr val="accent2"/>
          </a:lnRef>
          <a:fillRef idx="1">
            <a:schemeClr val="lt1"/>
          </a:fillRef>
          <a:effectRef idx="0">
            <a:schemeClr val="accent2"/>
          </a:effectRef>
          <a:fontRef idx="minor">
            <a:schemeClr val="dk1"/>
          </a:fontRef>
        </p:style>
        <p:txBody>
          <a:bodyPr/>
          <a:lstStyle/>
          <a:p>
            <a:pPr algn="ctr"/>
            <a:r>
              <a:rPr lang="en-US" dirty="0" smtClean="0"/>
              <a:t>Ancient Olympics</a:t>
            </a:r>
            <a:endParaRPr lang="en-US" dirty="0"/>
          </a:p>
        </p:txBody>
      </p:sp>
      <p:pic>
        <p:nvPicPr>
          <p:cNvPr id="4" name="Content Placeholder 3" descr="https://upload.wikimedia.org/wikipedia/commons/thumb/1/1c/Olympia-stadion.jpg/220px-Olympia-stadion.jpg">
            <a:hlinkClick r:id="rId2"/>
          </p:cNvPr>
          <p:cNvPicPr>
            <a:picLocks/>
          </p:cNvPicPr>
          <p:nvPr/>
        </p:nvPicPr>
        <p:blipFill>
          <a:blip r:embed="rId3"/>
          <a:srcRect/>
          <a:stretch>
            <a:fillRect/>
          </a:stretch>
        </p:blipFill>
        <p:spPr bwMode="auto">
          <a:xfrm>
            <a:off x="304800" y="1447800"/>
            <a:ext cx="4876800" cy="1905000"/>
          </a:xfrm>
          <a:prstGeom prst="rect">
            <a:avLst/>
          </a:prstGeom>
          <a:ln>
            <a:noFill/>
          </a:ln>
          <a:effectLst>
            <a:softEdge rad="112500"/>
          </a:effectLst>
        </p:spPr>
      </p:pic>
      <p:sp>
        <p:nvSpPr>
          <p:cNvPr id="6" name="Rectangle 5"/>
          <p:cNvSpPr/>
          <p:nvPr/>
        </p:nvSpPr>
        <p:spPr>
          <a:xfrm>
            <a:off x="5486400" y="1828800"/>
            <a:ext cx="3352800" cy="36933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lvl="0" fontAlgn="base">
              <a:spcBef>
                <a:spcPct val="0"/>
              </a:spcBef>
              <a:spcAft>
                <a:spcPct val="0"/>
              </a:spcAft>
            </a:pPr>
            <a:r>
              <a:rPr kumimoji="0" lang="en-US" b="0"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Stadium in</a:t>
            </a:r>
            <a:r>
              <a:rPr lang="en-US" dirty="0">
                <a:solidFill>
                  <a:srgbClr val="002060"/>
                </a:solidFill>
                <a:ea typeface="Times New Roman" pitchFamily="18" charset="0"/>
                <a:cs typeface="Arial" pitchFamily="34" charset="0"/>
              </a:rPr>
              <a:t> </a:t>
            </a:r>
            <a:r>
              <a:rPr kumimoji="0" lang="en-US" b="1" i="0" u="none" strike="noStrike" normalizeH="0" baseline="0"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latin typeface="Arial" pitchFamily="34" charset="0"/>
                <a:ea typeface="Times New Roman" pitchFamily="18" charset="0"/>
                <a:cs typeface="Arial" pitchFamily="34" charset="0"/>
              </a:rPr>
              <a:t>Olympia</a:t>
            </a:r>
            <a:r>
              <a:rPr kumimoji="0" lang="en-US" b="0"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 Greece</a:t>
            </a:r>
            <a:endParaRPr kumimoji="0" lang="en-US" sz="3200" b="0" i="0" u="none" strike="noStrike" cap="none" normalizeH="0" baseline="0" dirty="0" smtClean="0">
              <a:ln>
                <a:noFill/>
              </a:ln>
              <a:solidFill>
                <a:srgbClr val="002060"/>
              </a:solidFill>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248400"/>
          </a:xfrm>
        </p:spPr>
        <p:style>
          <a:lnRef idx="2">
            <a:schemeClr val="accent2"/>
          </a:lnRef>
          <a:fillRef idx="1">
            <a:schemeClr val="lt1"/>
          </a:fillRef>
          <a:effectRef idx="0">
            <a:schemeClr val="accent2"/>
          </a:effectRef>
          <a:fontRef idx="minor">
            <a:schemeClr val="dk1"/>
          </a:fontRef>
        </p:style>
        <p:txBody>
          <a:bodyPr/>
          <a:lstStyle/>
          <a:p>
            <a:r>
              <a:rPr lang="en-US" b="1" dirty="0" smtClean="0"/>
              <a:t> </a:t>
            </a:r>
            <a:r>
              <a:rPr lang="en-US" b="1" dirty="0"/>
              <a:t>It has been widely written that during the Games, all conflicts among the participating city-states were postponed until the Games were finished</a:t>
            </a:r>
            <a:r>
              <a:rPr lang="en-US" b="1" dirty="0" smtClean="0"/>
              <a:t>.</a:t>
            </a:r>
          </a:p>
          <a:p>
            <a:r>
              <a:rPr lang="en-US" b="1" dirty="0"/>
              <a:t> Heracles and his father </a:t>
            </a:r>
            <a:r>
              <a:rPr lang="en-US" b="1" dirty="0" smtClean="0"/>
              <a:t>Zeus </a:t>
            </a:r>
            <a:r>
              <a:rPr lang="en-US" b="1" dirty="0" smtClean="0">
                <a:solidFill>
                  <a:schemeClr val="tx1"/>
                </a:solidFill>
              </a:rPr>
              <a:t>as</a:t>
            </a:r>
            <a:r>
              <a:rPr lang="en-US" b="1" dirty="0" smtClean="0"/>
              <a:t> </a:t>
            </a:r>
            <a:r>
              <a:rPr lang="en-US" b="1" dirty="0"/>
              <a:t>the progenitors of the Games</a:t>
            </a:r>
            <a:r>
              <a:rPr lang="en-US" b="1" dirty="0" smtClean="0"/>
              <a:t>.</a:t>
            </a:r>
            <a:endParaRPr lang="en-US" b="1" baseline="30000" dirty="0"/>
          </a:p>
          <a:p>
            <a:r>
              <a:rPr lang="en-US" b="1" dirty="0"/>
              <a:t>According to legend, it was Heracles who first called the Games "Olympic" and established the custom of holding them every four years</a:t>
            </a:r>
            <a:r>
              <a:rPr lang="en-US" b="1" dirty="0" smtClean="0"/>
              <a:t>.</a:t>
            </a:r>
          </a:p>
          <a:p>
            <a:r>
              <a:rPr lang="en-US" b="1" dirty="0" smtClean="0"/>
              <a:t>Heracles </a:t>
            </a:r>
            <a:r>
              <a:rPr lang="en-US" b="1" dirty="0"/>
              <a:t>built the Olympic Stadium as an honor to Zeus.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324600"/>
          </a:xfrm>
        </p:spPr>
        <p:style>
          <a:lnRef idx="2">
            <a:schemeClr val="accent2"/>
          </a:lnRef>
          <a:fillRef idx="1">
            <a:schemeClr val="lt1"/>
          </a:fillRef>
          <a:effectRef idx="0">
            <a:schemeClr val="accent2"/>
          </a:effectRef>
          <a:fontRef idx="minor">
            <a:schemeClr val="dk1"/>
          </a:fontRef>
        </p:style>
        <p:txBody>
          <a:bodyPr/>
          <a:lstStyle/>
          <a:p>
            <a:r>
              <a:rPr lang="en-US" b="1" dirty="0"/>
              <a:t>The most widely accepted </a:t>
            </a:r>
            <a:r>
              <a:rPr lang="en-US" b="1" dirty="0" smtClean="0"/>
              <a:t> </a:t>
            </a:r>
            <a:r>
              <a:rPr lang="en-US" b="1" dirty="0"/>
              <a:t>date for the Ancient Olympics is 776 </a:t>
            </a:r>
            <a:r>
              <a:rPr lang="en-US" b="1" dirty="0" smtClean="0"/>
              <a:t>BC.</a:t>
            </a:r>
          </a:p>
          <a:p>
            <a:r>
              <a:rPr lang="en-US" b="1" dirty="0"/>
              <a:t>The Ancient Games featured running events, a pentathlon (consisting of a jumping event, discus and javelin throws, a foot race, and wrestling), boxing</a:t>
            </a:r>
            <a:r>
              <a:rPr lang="en-US" b="1" dirty="0" smtClean="0"/>
              <a:t>, and wrestling</a:t>
            </a:r>
            <a:r>
              <a:rPr lang="en-US" b="1" dirty="0"/>
              <a:t> events</a:t>
            </a:r>
            <a:r>
              <a:rPr lang="en-US" b="1" dirty="0" smtClean="0"/>
              <a:t>.</a:t>
            </a:r>
          </a:p>
          <a:p>
            <a:r>
              <a:rPr lang="en-US" b="1" dirty="0" smtClean="0"/>
              <a:t>The Games were held every four years, and this period, known as an Olympiad, was used by Greeks as one of their units of time measurement.</a:t>
            </a:r>
            <a:endParaRPr lang="en-US" b="1" dirty="0"/>
          </a:p>
          <a:p>
            <a:endParaRPr lang="en-US" baseline="30000" dirty="0" smtClean="0"/>
          </a:p>
          <a:p>
            <a:pPr>
              <a:buNone/>
            </a:pPr>
            <a:r>
              <a:rPr lang="en-US" dirty="0"/>
              <a: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324600"/>
          </a:xfrm>
        </p:spPr>
        <p:style>
          <a:lnRef idx="2">
            <a:schemeClr val="accent2"/>
          </a:lnRef>
          <a:fillRef idx="1">
            <a:schemeClr val="lt1"/>
          </a:fillRef>
          <a:effectRef idx="0">
            <a:schemeClr val="accent2"/>
          </a:effectRef>
          <a:fontRef idx="minor">
            <a:schemeClr val="dk1"/>
          </a:fontRef>
        </p:style>
        <p:txBody>
          <a:bodyPr/>
          <a:lstStyle/>
          <a:p>
            <a:r>
              <a:rPr lang="en-US" b="1" dirty="0"/>
              <a:t>The Olympic Games reached their zenith in the 6th and 5th centuries BC, but then gradually declined in importance as the Romans gained power and influence in </a:t>
            </a:r>
            <a:r>
              <a:rPr lang="en-US" b="1" dirty="0" smtClean="0"/>
              <a:t>Greece.</a:t>
            </a:r>
          </a:p>
          <a:p>
            <a:r>
              <a:rPr lang="en-US" b="1" dirty="0" smtClean="0"/>
              <a:t>The </a:t>
            </a:r>
            <a:r>
              <a:rPr lang="en-US" b="1" dirty="0"/>
              <a:t>Games officially </a:t>
            </a:r>
            <a:r>
              <a:rPr lang="en-US" b="1" dirty="0" smtClean="0"/>
              <a:t>ended</a:t>
            </a:r>
            <a:r>
              <a:rPr lang="en-US" b="1" dirty="0"/>
              <a:t> </a:t>
            </a:r>
            <a:r>
              <a:rPr lang="en-US" b="1" dirty="0" smtClean="0"/>
              <a:t>in </a:t>
            </a:r>
            <a:r>
              <a:rPr lang="en-US" b="1" dirty="0"/>
              <a:t>393 AD, when the emperor Theodosius I &amp; Theodosius II, ordered the destruction of all Greek temples</a:t>
            </a:r>
            <a:r>
              <a:rPr lang="en-US" b="1" dirty="0" smtClean="0"/>
              <a:t>.</a:t>
            </a:r>
            <a:endParaRPr lang="en-US" b="1" baseline="30000" dirty="0" smtClean="0"/>
          </a:p>
          <a:p>
            <a:r>
              <a:rPr lang="en-US" b="1" baseline="30000" dirty="0" smtClean="0"/>
              <a:t>The</a:t>
            </a:r>
            <a:r>
              <a:rPr lang="en-US" b="1" dirty="0" smtClean="0"/>
              <a:t> Games were not held again until late 19</a:t>
            </a:r>
            <a:r>
              <a:rPr lang="en-US" b="1" baseline="30000" dirty="0" smtClean="0"/>
              <a:t>th</a:t>
            </a:r>
            <a:r>
              <a:rPr lang="en-US" b="1" dirty="0" smtClean="0"/>
              <a:t> century.</a:t>
            </a:r>
            <a:endParaRPr lang="en-US" b="1" dirty="0"/>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276</TotalTime>
  <Words>467</Words>
  <Application>Microsoft Office PowerPoint</Application>
  <PresentationFormat>On-screen Show (4:3)</PresentationFormat>
  <Paragraphs>76</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Concourse</vt:lpstr>
      <vt:lpstr>Science of Track &amp; Field</vt:lpstr>
      <vt:lpstr>Olympic Games</vt:lpstr>
      <vt:lpstr>  Olympism  </vt:lpstr>
      <vt:lpstr>  Principals of Olympism  </vt:lpstr>
      <vt:lpstr>Olympiad</vt:lpstr>
      <vt:lpstr>Ancient Olympics</vt:lpstr>
      <vt:lpstr>PowerPoint Presentation</vt:lpstr>
      <vt:lpstr>PowerPoint Presentation</vt:lpstr>
      <vt:lpstr>PowerPoint Presentation</vt:lpstr>
      <vt:lpstr>  Modern Olympic Games  </vt:lpstr>
      <vt:lpstr>PowerPoint Presentation</vt:lpstr>
      <vt:lpstr>1896 Games </vt:lpstr>
      <vt:lpstr>     Two  things are used in Olympic games. </vt:lpstr>
      <vt:lpstr>Olympic symbols</vt:lpstr>
      <vt:lpstr>Paralympics </vt:lpstr>
      <vt:lpstr>Youth Olympic Games</vt:lpstr>
      <vt:lpstr>International Olympic Committee</vt:lpstr>
      <vt:lpstr>Olympic Motto </vt:lpstr>
      <vt:lpstr>Olympic Creed</vt:lpstr>
      <vt:lpstr>Olympic Flame</vt:lpstr>
      <vt:lpstr>Olympic Mascot</vt:lpstr>
      <vt:lpstr>     Olympic Games Opening Ceremony   </vt:lpstr>
      <vt:lpstr>Olympic Games Closing Ceremony</vt:lpstr>
      <vt:lpstr> Medal presentation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Science of Track &amp; Feild</dc:title>
  <dc:creator>Aamir</dc:creator>
  <cp:lastModifiedBy>Aamir Ch</cp:lastModifiedBy>
  <cp:revision>46</cp:revision>
  <dcterms:created xsi:type="dcterms:W3CDTF">2015-08-12T17:00:12Z</dcterms:created>
  <dcterms:modified xsi:type="dcterms:W3CDTF">2020-03-27T16:13:38Z</dcterms:modified>
</cp:coreProperties>
</file>